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912" r:id="rId2"/>
  </p:sldMasterIdLst>
  <p:sldIdLst>
    <p:sldId id="256" r:id="rId3"/>
    <p:sldId id="257" r:id="rId4"/>
    <p:sldId id="258" r:id="rId5"/>
    <p:sldId id="263" r:id="rId6"/>
    <p:sldId id="260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FFC5C-F2A6-4B79-A4F5-60F76BE50D7C}" type="datetimeFigureOut">
              <a:rPr lang="pl-PL" smtClean="0"/>
              <a:t>15-09-2017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61B4BD-FB01-4BF4-9FC5-817A0005386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otr@cargonova.pl" TargetMode="External"/><Relationship Id="rId2" Type="http://schemas.openxmlformats.org/officeDocument/2006/relationships/hyperlink" Target="mailto:biuro@cargonova.p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beata@cargonova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516960" cy="1600200"/>
          </a:xfrm>
        </p:spPr>
        <p:txBody>
          <a:bodyPr>
            <a:normAutofit/>
          </a:bodyPr>
          <a:lstStyle/>
          <a:p>
            <a:r>
              <a:rPr lang="pl-PL" dirty="0"/>
              <a:t>International Transport </a:t>
            </a:r>
            <a:r>
              <a:rPr lang="pl-PL" dirty="0" err="1"/>
              <a:t>Spedition</a:t>
            </a:r>
            <a:r>
              <a:rPr lang="pl-PL" dirty="0"/>
              <a:t> Logistics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887412"/>
          </a:xfrm>
        </p:spPr>
        <p:txBody>
          <a:bodyPr/>
          <a:lstStyle/>
          <a:p>
            <a:r>
              <a:rPr lang="pl-PL" dirty="0"/>
              <a:t>CARGONOVA GROUP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5617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Bieruń </a:t>
            </a:r>
            <a:r>
              <a:rPr lang="pl-PL" dirty="0" smtClean="0"/>
              <a:t>15.09</a:t>
            </a:r>
            <a:r>
              <a:rPr lang="pl-PL" dirty="0" smtClean="0"/>
              <a:t>.2017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4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200" b="1" dirty="0">
                <a:latin typeface="Arial Black" pitchFamily="34" charset="0"/>
              </a:rPr>
              <a:t>Nazwa firmy jest połączeniem dwóch wyrazów: CARGO - ładunek (od wielu lat organizowanie ładunków) oraz NOVA - nowa (nowe możliwości, nowe projekty oraz wyzwania).</a:t>
            </a: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Firma Cargonova powstała w grudniu 2008 roku. Od tego czasu systematycznie rozwijamy się i reagujemy na nieustannie powstające na Rynku wyzwania i regulacje prawne z myślą o naszych klientach.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Realizujemy transporty towarów płynnych na terenie całej Unii Europejskiej oraz krajów Europy Wschodniej wymagających dodatkowych zezwoleń jak Rosja, Białoruś, Kazachstan.</a:t>
            </a: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Posiadamy zezwolenia na przewóz towarów płynnych klasy 3 , 6 , 8 , 9.</a:t>
            </a: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Posiadamy profesjonalną myjnię cystern oraz warsztat serwisowy.  </a:t>
            </a: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Doradzamy naszym klientom w zakresie transportu i magazynowania towarów ADR.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3168352" cy="397848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Historia i profil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10100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pl-PL" sz="1200" dirty="0">
                <a:latin typeface="Arial Black" pitchFamily="34" charset="0"/>
              </a:rPr>
              <a:t>W dyspozycji posiadamy 20 własnych zestawów: ciągnik siodłowy marki Scania, Volvo, Renault, Mercedes + cysterna Van </a:t>
            </a:r>
            <a:r>
              <a:rPr lang="pl-PL" sz="1200" dirty="0" err="1">
                <a:latin typeface="Arial Black" pitchFamily="34" charset="0"/>
              </a:rPr>
              <a:t>Hool</a:t>
            </a:r>
            <a:r>
              <a:rPr lang="pl-PL" sz="1200" dirty="0">
                <a:latin typeface="Arial Black" pitchFamily="34" charset="0"/>
              </a:rPr>
              <a:t>, </a:t>
            </a:r>
            <a:r>
              <a:rPr lang="pl-PL" sz="1200" dirty="0" err="1">
                <a:latin typeface="Arial Black" pitchFamily="34" charset="0"/>
              </a:rPr>
              <a:t>Magyar</a:t>
            </a:r>
            <a:r>
              <a:rPr lang="pl-PL" sz="1200" dirty="0">
                <a:latin typeface="Arial Black" pitchFamily="34" charset="0"/>
              </a:rPr>
              <a:t> w pełni wyposażonych w niezbędne akcesoria: węże rozładunkowe, kompresor, złącza rozładunkowe. </a:t>
            </a:r>
          </a:p>
          <a:p>
            <a:endParaRPr lang="pl-PL" sz="1200" dirty="0">
              <a:latin typeface="Arial Black" pitchFamily="34" charset="0"/>
            </a:endParaRP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Pojemność cystern od 30000L do 51000L. Cysterny są 1,3,4 komorowe co pozwala na odpowiednie dopasowanie się do wymagań stawianych przez naszych klientów.</a:t>
            </a:r>
          </a:p>
          <a:p>
            <a:endParaRPr lang="pl-PL" sz="1200" dirty="0">
              <a:latin typeface="Arial Black" pitchFamily="34" charset="0"/>
            </a:endParaRP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Korzystamy również z naszych zaufanych podwykonawców, powiązanych z nami umowami stałej współpracy. </a:t>
            </a:r>
          </a:p>
          <a:p>
            <a:endParaRPr lang="pl-PL" sz="1200" dirty="0">
              <a:latin typeface="Arial Black" pitchFamily="34" charset="0"/>
            </a:endParaRPr>
          </a:p>
          <a:p>
            <a:endParaRPr lang="pl-PL" sz="1200" dirty="0">
              <a:latin typeface="Arial Black" pitchFamily="34" charset="0"/>
            </a:endParaRPr>
          </a:p>
          <a:p>
            <a:r>
              <a:rPr lang="pl-PL" sz="1200" dirty="0">
                <a:latin typeface="Arial Black" pitchFamily="34" charset="0"/>
              </a:rPr>
              <a:t>Podsumowując w dyspozycji mamy 40 zestawów.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63888" y="404664"/>
            <a:ext cx="946448" cy="634082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Tabor</a:t>
            </a:r>
          </a:p>
        </p:txBody>
      </p:sp>
    </p:spTree>
    <p:extLst>
      <p:ext uri="{BB962C8B-B14F-4D97-AF65-F5344CB8AC3E}">
        <p14:creationId xmlns:p14="http://schemas.microsoft.com/office/powerpoint/2010/main" val="16024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l-PL" sz="1200" dirty="0"/>
          </a:p>
          <a:p>
            <a:pPr marL="109728" indent="0">
              <a:buNone/>
            </a:pPr>
            <a:r>
              <a:rPr lang="pl-PL" sz="1200" dirty="0"/>
              <a:t/>
            </a:r>
            <a:br>
              <a:rPr lang="pl-PL" sz="1200" dirty="0"/>
            </a:br>
            <a:endParaRPr lang="pl-PL" sz="1200" dirty="0"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Arial Black" pitchFamily="34" charset="0"/>
              </a:rPr>
              <a:t>Galeria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" y="4149765"/>
            <a:ext cx="3103884" cy="22979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15" y="4149765"/>
            <a:ext cx="3293833" cy="21958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97" y="288110"/>
            <a:ext cx="3239852" cy="215990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" y="260646"/>
            <a:ext cx="3239852" cy="21599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3456385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 Każdy przewożony przez nas towar objęty jest kompleksowym ubezpieczeniem na wypadek zdarzeń losowych typu kradzież, zabrudzenie, ubytki:</a:t>
            </a: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	- OCP kraj + zagranica na kwotę 500 00 USD</a:t>
            </a: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	- OCP środowiskowe na kwotę 200 000 PLN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 Każdy zestaw wyposażony jest w system monitorowania GPS, dzięki czemu mamy możliwość nadzoru i kontroli nad transportem w każdym momencie jego realizacji.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 Mobilność i elastyczność kontaktu z naszym biurem – telefon dyżurny czynny 24h/dobę, dostęp do wiadomości e-mail również 24h/dobę.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 Każdy  z naszych kierowców przeszkolony jest z zakresu transportu towarów niebezpiecznych ADR, oraz planu ochrony co jest szczególnie istotne przy realizacji transportu z towarami o dużej wartości. 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 Transporty realizowane przez nas wykonywane są z najwyższą starannością i zgodnie z obowiązującymi przepisami i normami prawnymi oraz ochroną zdrowia i środowiska. </a:t>
            </a:r>
            <a:r>
              <a:rPr lang="pl-PL" sz="1200" dirty="0"/>
              <a:t/>
            </a:r>
            <a:br>
              <a:rPr lang="pl-PL" sz="1200" dirty="0"/>
            </a:br>
            <a:endParaRPr lang="pl-PL" sz="1200" dirty="0"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Ubezpieczenie i nadzór nad transportami</a:t>
            </a:r>
          </a:p>
        </p:txBody>
      </p:sp>
    </p:spTree>
    <p:extLst>
      <p:ext uri="{BB962C8B-B14F-4D97-AF65-F5344CB8AC3E}">
        <p14:creationId xmlns:p14="http://schemas.microsoft.com/office/powerpoint/2010/main" val="37421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0902" y="1268760"/>
            <a:ext cx="1825448" cy="4320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Licencja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43808" y="260648"/>
            <a:ext cx="2530624" cy="994122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Certyfikaty , Licencje</a:t>
            </a:r>
          </a:p>
        </p:txBody>
      </p:sp>
      <p:pic>
        <p:nvPicPr>
          <p:cNvPr id="2050" name="Picture 2" descr="\\serwer\public\cert,licencje\Licen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1584954"/>
            <a:ext cx="2638003" cy="37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71800" y="123273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 Black" pitchFamily="34" charset="0"/>
              </a:rPr>
              <a:t>Certyfikat kompetencji zawodowych</a:t>
            </a:r>
          </a:p>
        </p:txBody>
      </p:sp>
      <p:pic>
        <p:nvPicPr>
          <p:cNvPr id="2051" name="Picture 3" descr="\\serwer\public\cert,licencje\certyfikat kompetencji zawodowy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36" y="1584954"/>
            <a:ext cx="2638002" cy="37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122560"/>
              </p:ext>
            </p:extLst>
          </p:nvPr>
        </p:nvGraphicFramePr>
        <p:xfrm>
          <a:off x="6372199" y="1602154"/>
          <a:ext cx="2616191" cy="370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Acrobat Document" r:id="rId5" imgW="5667172" imgH="8019870" progId="AcroExch.Document.DC">
                  <p:embed/>
                </p:oleObj>
              </mc:Choice>
              <mc:Fallback>
                <p:oleObj name="Acrobat Document" r:id="rId5" imgW="5667172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199" y="1602154"/>
                        <a:ext cx="2616191" cy="3702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516216" y="1232738"/>
            <a:ext cx="247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 Black" pitchFamily="34" charset="0"/>
              </a:rPr>
              <a:t>Certyfikat jakości SQAS</a:t>
            </a:r>
          </a:p>
        </p:txBody>
      </p:sp>
    </p:spTree>
    <p:extLst>
      <p:ext uri="{BB962C8B-B14F-4D97-AF65-F5344CB8AC3E}">
        <p14:creationId xmlns:p14="http://schemas.microsoft.com/office/powerpoint/2010/main" val="21931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200" dirty="0">
                <a:latin typeface="Arial Black" pitchFamily="34" charset="0"/>
              </a:rPr>
              <a:t>► W marcu 2015 roku </a:t>
            </a:r>
            <a:r>
              <a:rPr lang="pl-PL" sz="1200" dirty="0" err="1">
                <a:latin typeface="Arial Black" pitchFamily="34" charset="0"/>
              </a:rPr>
              <a:t>Cargonova</a:t>
            </a:r>
            <a:r>
              <a:rPr lang="pl-PL" sz="1200" dirty="0">
                <a:latin typeface="Arial Black" pitchFamily="34" charset="0"/>
              </a:rPr>
              <a:t> Group wzbogaciła się o nową bazę transportowo – logistyczną. Wachlarz naszych usług rozszerzył się o: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200" dirty="0">
                <a:latin typeface="Arial Black" pitchFamily="34" charset="0"/>
              </a:rPr>
              <a:t>Specjalistyczną myjnię cystern (rozpoczęcie działalności sierpień 2016)</a:t>
            </a:r>
          </a:p>
          <a:p>
            <a:pPr marL="109728" indent="0">
              <a:buNone/>
            </a:pPr>
            <a:endParaRPr lang="pl-PL" sz="1200" dirty="0"/>
          </a:p>
          <a:p>
            <a:pPr>
              <a:buFont typeface="Wingdings" pitchFamily="2" charset="2"/>
              <a:buChar char="§"/>
            </a:pPr>
            <a:r>
              <a:rPr lang="pl-PL" sz="1200" dirty="0">
                <a:latin typeface="Arial Black" pitchFamily="34" charset="0"/>
              </a:rPr>
              <a:t>Przestrzeń magazynową</a:t>
            </a:r>
          </a:p>
          <a:p>
            <a:pPr>
              <a:buFont typeface="Wingdings" pitchFamily="2" charset="2"/>
              <a:buChar char="§"/>
            </a:pPr>
            <a:endParaRPr lang="pl-PL" sz="1200" dirty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200" dirty="0">
                <a:latin typeface="Arial Black" pitchFamily="34" charset="0"/>
              </a:rPr>
              <a:t>Miejsca parkingowe dla zestawów TIR : monitorowane i strzeżone 24h.</a:t>
            </a:r>
          </a:p>
          <a:p>
            <a:pPr>
              <a:buFont typeface="Wingdings" pitchFamily="2" charset="2"/>
              <a:buChar char="§"/>
            </a:pPr>
            <a:endParaRPr lang="pl-PL" sz="1200" dirty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200" dirty="0">
                <a:latin typeface="Arial Black" pitchFamily="34" charset="0"/>
              </a:rPr>
              <a:t>Sklep z akcesoriami wymaganymi w transporcie towarów płynnych</a:t>
            </a:r>
          </a:p>
          <a:p>
            <a:pPr>
              <a:buFont typeface="Wingdings" pitchFamily="2" charset="2"/>
              <a:buChar char="§"/>
            </a:pPr>
            <a:endParaRPr lang="pl-PL" sz="1200" dirty="0"/>
          </a:p>
          <a:p>
            <a:pPr marL="109728" indent="0">
              <a:buNone/>
            </a:pPr>
            <a:r>
              <a:rPr lang="pl-PL" sz="1200" dirty="0"/>
              <a:t/>
            </a:r>
            <a:br>
              <a:rPr lang="pl-PL" sz="1200" dirty="0"/>
            </a:br>
            <a:endParaRPr lang="pl-PL" sz="1200" dirty="0"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Nowe możliwości</a:t>
            </a:r>
          </a:p>
        </p:txBody>
      </p:sp>
      <p:pic>
        <p:nvPicPr>
          <p:cNvPr id="3074" name="Picture 2" descr="C:\Users\Piotr\Desktop\DJI0000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5416416" cy="30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4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200" dirty="0"/>
              <a:t>◀ </a:t>
            </a:r>
            <a:r>
              <a:rPr lang="pl-PL" sz="1200" dirty="0">
                <a:latin typeface="Arial Black" pitchFamily="34" charset="0"/>
              </a:rPr>
              <a:t>siedziba firmy: ul. Wiślana 30, 43-155 Bieruń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  <a:cs typeface="Lucida Sans Unicode"/>
              </a:rPr>
              <a:t>◀ telefon kontaktowy: 033/4458170 + 033/4458171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  <a:cs typeface="Lucida Sans Unicode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  <a:cs typeface="Lucida Sans Unicode"/>
              </a:rPr>
              <a:t>◀ telefon kontaktowy mobilny: 500-018-123 / 500-018-124 / 500-018-125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  <a:cs typeface="Lucida Sans Unicode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  <a:cs typeface="Lucida Sans Unicode"/>
              </a:rPr>
              <a:t>◀ fax kontaktowy: 033/4458173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  <a:cs typeface="Lucida Sans Unicode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  <a:cs typeface="Lucida Sans Unicode"/>
              </a:rPr>
              <a:t>◀ e-mail: </a:t>
            </a:r>
            <a:r>
              <a:rPr lang="pl-PL" sz="1200" dirty="0">
                <a:latin typeface="Arial Black" pitchFamily="34" charset="0"/>
                <a:cs typeface="Lucida Sans Unicode"/>
                <a:hlinkClick r:id="rId2"/>
              </a:rPr>
              <a:t>biuro@cargonova.pl</a:t>
            </a:r>
            <a:r>
              <a:rPr lang="pl-PL" sz="1200" dirty="0">
                <a:latin typeface="Arial Black" pitchFamily="34" charset="0"/>
                <a:cs typeface="Lucida Sans Unicode"/>
              </a:rPr>
              <a:t> , transport: </a:t>
            </a:r>
            <a:r>
              <a:rPr lang="pl-PL" sz="1200" dirty="0">
                <a:latin typeface="Arial Black" pitchFamily="34" charset="0"/>
                <a:cs typeface="Lucida Sans Unicode"/>
                <a:hlinkClick r:id="rId3"/>
              </a:rPr>
              <a:t>piotr@cargonova.pl</a:t>
            </a:r>
            <a:r>
              <a:rPr lang="pl-PL" sz="1200" dirty="0">
                <a:latin typeface="Arial Black" pitchFamily="34" charset="0"/>
                <a:cs typeface="Lucida Sans Unicode"/>
              </a:rPr>
              <a:t> / </a:t>
            </a:r>
            <a:r>
              <a:rPr lang="pl-PL" sz="1200" dirty="0">
                <a:latin typeface="Arial Black" pitchFamily="34" charset="0"/>
                <a:cs typeface="Lucida Sans Unicode"/>
                <a:hlinkClick r:id="rId4"/>
              </a:rPr>
              <a:t>beata@cargonova.pl</a:t>
            </a:r>
            <a:r>
              <a:rPr lang="pl-PL" sz="1200" dirty="0">
                <a:latin typeface="Arial Black" pitchFamily="34" charset="0"/>
                <a:cs typeface="Lucida Sans Unicode"/>
              </a:rPr>
              <a:t> </a:t>
            </a:r>
          </a:p>
          <a:p>
            <a:pPr marL="109728" indent="0">
              <a:buNone/>
            </a:pPr>
            <a:endParaRPr lang="pl-PL" sz="1200" dirty="0">
              <a:latin typeface="Arial Black" pitchFamily="34" charset="0"/>
              <a:cs typeface="Lucida Sans Unicode"/>
            </a:endParaRPr>
          </a:p>
          <a:p>
            <a:pPr marL="109728" indent="0">
              <a:buNone/>
            </a:pPr>
            <a:r>
              <a:rPr lang="pl-PL" sz="1200" dirty="0">
                <a:latin typeface="Arial Black" pitchFamily="34" charset="0"/>
                <a:cs typeface="Lucida Sans Unicode"/>
              </a:rPr>
              <a:t>◀ www.cargonova.pl</a:t>
            </a:r>
            <a:endParaRPr lang="pl-PL" sz="1200" dirty="0"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Arial Black" pitchFamily="34" charset="0"/>
              </a:rPr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7516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apita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354</Words>
  <Application>Microsoft Office PowerPoint</Application>
  <PresentationFormat>Pokaz na ekranie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Kapitał</vt:lpstr>
      <vt:lpstr>Hol</vt:lpstr>
      <vt:lpstr>Acrobat Document</vt:lpstr>
      <vt:lpstr>CARGONOVA GROUP</vt:lpstr>
      <vt:lpstr>Historia i profil działalności.</vt:lpstr>
      <vt:lpstr>Tabor</vt:lpstr>
      <vt:lpstr>Galeria</vt:lpstr>
      <vt:lpstr>Ubezpieczenie i nadzór nad transportami</vt:lpstr>
      <vt:lpstr>Certyfikaty , Licencje</vt:lpstr>
      <vt:lpstr>Nowe możliwości</vt:lpstr>
      <vt:lpstr>Kontakt: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Użytkownik systemu Windows</cp:lastModifiedBy>
  <cp:revision>81</cp:revision>
  <dcterms:created xsi:type="dcterms:W3CDTF">2012-11-19T09:30:15Z</dcterms:created>
  <dcterms:modified xsi:type="dcterms:W3CDTF">2017-09-15T08:46:06Z</dcterms:modified>
</cp:coreProperties>
</file>